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34">
          <p15:clr>
            <a:srgbClr val="A4A3A4"/>
          </p15:clr>
        </p15:guide>
        <p15:guide id="2" pos="20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334"/>
        <p:guide pos="20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Cristina - Overview</a:t>
            </a:r>
            <a:endParaRPr/>
          </a:p>
        </p:txBody>
      </p:sp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96777e1d1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Scott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Create a place for them to go to more information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Write for people who scroll,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Write for the person who everyone else asks what’s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Create other communication channels for non-influencer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Use Let’s Talk for Service Journalism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Public input/community engagement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/>
          </a:p>
        </p:txBody>
      </p:sp>
      <p:sp>
        <p:nvSpPr>
          <p:cNvPr id="111" name="Google Shape;111;gf96777e1d1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6c6d8087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Scott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Create a place for them to go to more information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Write for people who scroll,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Write for the person who everyone else asks what’s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Create other communication channels for non-influencer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Use Let’s Talk for Service Journalism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Public input/community engagement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/>
          </a:p>
        </p:txBody>
      </p:sp>
      <p:sp>
        <p:nvSpPr>
          <p:cNvPr id="120" name="Google Shape;120;g116c6d8087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6c6d8087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Scott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Create a place for them to go to more information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Write for people who scroll,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Write for the person who everyone else asks what’s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Create other communication channels for non-influencer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Use Let’s Talk for Service Journalism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Public input/community engagement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/>
          </a:p>
        </p:txBody>
      </p:sp>
      <p:sp>
        <p:nvSpPr>
          <p:cNvPr id="129" name="Google Shape;129;g116c6d8087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6c6d80878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Scott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Create a place for them to go to more information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Write for people who scroll,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Write for the person who everyone else asks what’s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Create other communication channels for non-influencer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Use Let’s Talk for Service Journalism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Public input/community engagement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/>
          </a:p>
        </p:txBody>
      </p:sp>
      <p:sp>
        <p:nvSpPr>
          <p:cNvPr id="138" name="Google Shape;138;g116c6d80878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514a2d1e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Scott (and Cristina)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Introduction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-"/>
            </a:pPr>
            <a:r>
              <a:rPr lang="en-US" sz="3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Schedules</a:t>
            </a:r>
            <a:endParaRPr sz="32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-"/>
            </a:pPr>
            <a:r>
              <a:rPr lang="en-US" sz="3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Aligning language and policy</a:t>
            </a:r>
            <a:endParaRPr/>
          </a:p>
        </p:txBody>
      </p:sp>
      <p:sp>
        <p:nvSpPr>
          <p:cNvPr id="147" name="Google Shape;147;g11514a2d1e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96777e1d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Cristina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News following us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Open rates increased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Social Media Sentiment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Positive emails</a:t>
            </a:r>
            <a:endParaRPr/>
          </a:p>
        </p:txBody>
      </p:sp>
      <p:sp>
        <p:nvSpPr>
          <p:cNvPr id="155" name="Google Shape;155;gf96777e1d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cb58cd83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Introduction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/>
          </a:p>
        </p:txBody>
      </p:sp>
      <p:sp>
        <p:nvSpPr>
          <p:cNvPr id="166" name="Google Shape;166;gcb58cd83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-"/>
            </a:pPr>
            <a:r>
              <a:rPr lang="en-US" sz="3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Letters</a:t>
            </a:r>
            <a:endParaRPr sz="32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-"/>
            </a:pPr>
            <a:r>
              <a:rPr lang="en-US" sz="3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Official statements</a:t>
            </a:r>
            <a:endParaRPr sz="32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-"/>
            </a:pPr>
            <a:r>
              <a:rPr lang="en-US" sz="3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Everything is hush hush</a:t>
            </a:r>
            <a:endParaRPr/>
          </a:p>
        </p:txBody>
      </p:sp>
      <p:sp>
        <p:nvSpPr>
          <p:cNvPr id="52" name="Google Shape;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96777e1d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Show them where the point is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/>
          </a:p>
        </p:txBody>
      </p:sp>
      <p:sp>
        <p:nvSpPr>
          <p:cNvPr id="59" name="Google Shape;59;gf96777e1d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3c644ba2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Show them where the point is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/>
          </a:p>
        </p:txBody>
      </p:sp>
      <p:sp>
        <p:nvSpPr>
          <p:cNvPr id="66" name="Google Shape;66;g113c644ba2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f96777e1d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Cristina -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Brief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Transparent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Timely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Individuals, not bureaucracies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Bylines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f96777e1d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96777e1d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Scott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Story on special education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Laid out the facts in an honest, smart way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Saw media following our story, not responding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Broadcast on FB Live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Pick up questions from the chat, even from our harshest critics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Not here to sale you, here to inform you.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We used to hope they followed our press release.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Saved time for the media relations team.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Still a big block of text though</a:t>
            </a:r>
            <a:endParaRPr/>
          </a:p>
        </p:txBody>
      </p:sp>
      <p:sp>
        <p:nvSpPr>
          <p:cNvPr id="82" name="Google Shape;82;gf96777e1d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96777e1d1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34950" algn="l" rtl="0">
              <a:spcBef>
                <a:spcPts val="0"/>
              </a:spcBef>
              <a:spcAft>
                <a:spcPts val="0"/>
              </a:spcAft>
              <a:buSzPts val="100"/>
              <a:buChar char="-"/>
            </a:pPr>
            <a:r>
              <a:rPr lang="en-US" sz="19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Formal training </a:t>
            </a:r>
            <a:endParaRPr sz="19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34950" algn="l" rtl="0">
              <a:spcBef>
                <a:spcPts val="0"/>
              </a:spcBef>
              <a:spcAft>
                <a:spcPts val="0"/>
              </a:spcAft>
              <a:buSzPts val="100"/>
              <a:buChar char="-"/>
            </a:pPr>
            <a:r>
              <a:rPr lang="en-US" sz="19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Newsletters</a:t>
            </a:r>
            <a:endParaRPr sz="19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gf96777e1d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3c644ba25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Cristina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/>
          </a:p>
        </p:txBody>
      </p:sp>
      <p:sp>
        <p:nvSpPr>
          <p:cNvPr id="97" name="Google Shape;97;g113c644ba25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6c6d8087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Scott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Create a place for them to go to more information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Write for people who scroll,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Write for the person who everyone else asks what’s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Create other communication channels for non-influencer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Use Let’s Talk for Service Journalism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Public input/community engagement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/>
          </a:p>
        </p:txBody>
      </p:sp>
      <p:sp>
        <p:nvSpPr>
          <p:cNvPr id="104" name="Google Shape;104;g116c6d8087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3345534" y="1825694"/>
            <a:ext cx="533383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Open Sans"/>
              <a:buNone/>
              <a:defRPr b="1" i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3345535" y="3084840"/>
            <a:ext cx="5333831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  <a:defRPr sz="2800" b="0" i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8410902" y="4385823"/>
            <a:ext cx="551793" cy="640080"/>
            <a:chOff x="8410902" y="4385823"/>
            <a:chExt cx="551793" cy="640080"/>
          </a:xfrm>
        </p:grpSpPr>
        <p:sp>
          <p:nvSpPr>
            <p:cNvPr id="20" name="Google Shape;20;p3"/>
            <p:cNvSpPr/>
            <p:nvPr/>
          </p:nvSpPr>
          <p:spPr>
            <a:xfrm rot="5400000">
              <a:off x="8366758" y="4429967"/>
              <a:ext cx="640080" cy="55179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" name="Google Shape;21;p3" descr="A picture containing drawing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496192" y="4507358"/>
              <a:ext cx="381216" cy="4218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23948" y="264538"/>
            <a:ext cx="8696103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Open Sans"/>
              <a:buNone/>
              <a:defRPr sz="3600">
                <a:solidFill>
                  <a:srgbClr val="4040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223949" y="1243324"/>
            <a:ext cx="8696102" cy="3264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C0504D"/>
              </a:buClr>
              <a:buSzPts val="3200"/>
              <a:buChar char="•"/>
              <a:defRPr>
                <a:solidFill>
                  <a:srgbClr val="3F3F3F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>
                <a:solidFill>
                  <a:srgbClr val="3F3F3F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C0504D"/>
              </a:buClr>
              <a:buSzPts val="2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3505199" y="479233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77240" y="205979"/>
            <a:ext cx="790956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Open Sans"/>
              <a:buNone/>
              <a:defRPr sz="3600">
                <a:solidFill>
                  <a:srgbClr val="4040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77240" y="1184765"/>
            <a:ext cx="7909560" cy="3264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C0504D"/>
              </a:buClr>
              <a:buSzPts val="3200"/>
              <a:buChar char="•"/>
              <a:defRPr>
                <a:solidFill>
                  <a:srgbClr val="3F3F3F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>
                <a:solidFill>
                  <a:srgbClr val="3F3F3F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C0504D"/>
              </a:buClr>
              <a:buSzPts val="2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949891"/>
            <a:ext cx="9144000" cy="20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oogle Shape;29;p4"/>
          <p:cNvGrpSpPr/>
          <p:nvPr/>
        </p:nvGrpSpPr>
        <p:grpSpPr>
          <a:xfrm>
            <a:off x="8410902" y="4385823"/>
            <a:ext cx="551793" cy="640080"/>
            <a:chOff x="8410902" y="4385823"/>
            <a:chExt cx="551793" cy="640080"/>
          </a:xfrm>
        </p:grpSpPr>
        <p:sp>
          <p:nvSpPr>
            <p:cNvPr id="30" name="Google Shape;30;p4"/>
            <p:cNvSpPr/>
            <p:nvPr/>
          </p:nvSpPr>
          <p:spPr>
            <a:xfrm rot="5400000">
              <a:off x="8366758" y="4429967"/>
              <a:ext cx="640080" cy="55179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" name="Google Shape;31;p4" descr="A picture containing drawing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96192" y="4507358"/>
              <a:ext cx="381216" cy="4218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3462555" y="473662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A533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A533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A533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A533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A533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A5333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A5333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A5333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A5333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949891"/>
            <a:ext cx="9144000" cy="20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35;p5"/>
          <p:cNvGrpSpPr/>
          <p:nvPr/>
        </p:nvGrpSpPr>
        <p:grpSpPr>
          <a:xfrm>
            <a:off x="8410902" y="4385823"/>
            <a:ext cx="551793" cy="640080"/>
            <a:chOff x="8410902" y="4385823"/>
            <a:chExt cx="551793" cy="640080"/>
          </a:xfrm>
        </p:grpSpPr>
        <p:sp>
          <p:nvSpPr>
            <p:cNvPr id="36" name="Google Shape;36;p5"/>
            <p:cNvSpPr/>
            <p:nvPr/>
          </p:nvSpPr>
          <p:spPr>
            <a:xfrm rot="5400000">
              <a:off x="8366758" y="4429967"/>
              <a:ext cx="640080" cy="55179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" name="Google Shape;37;p5" descr="A picture containing drawing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96192" y="4507358"/>
              <a:ext cx="381216" cy="4218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81304" y="489443"/>
            <a:ext cx="8696103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Open Sans"/>
              <a:buNone/>
              <a:defRPr sz="3600">
                <a:solidFill>
                  <a:srgbClr val="4040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81305" y="1468229"/>
            <a:ext cx="8696102" cy="3264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C0504D"/>
              </a:buClr>
              <a:buSzPts val="3200"/>
              <a:buChar char="•"/>
              <a:defRPr>
                <a:solidFill>
                  <a:srgbClr val="3F3F3F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>
                <a:solidFill>
                  <a:srgbClr val="3F3F3F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C0504D"/>
              </a:buClr>
              <a:buSzPts val="2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3462555" y="473662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A533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A533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A533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A533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A533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A5333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A5333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A5333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A5333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3462555" y="473662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A533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A533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A533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A533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A533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A5333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A5333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A5333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A5333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3345534" y="1825694"/>
            <a:ext cx="533383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Open Sans"/>
              <a:buNone/>
            </a:pPr>
            <a:r>
              <a:rPr lang="en-US"/>
              <a:t>Transitioning to a Newsroom Model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Open Sans"/>
              <a:buNone/>
            </a:pPr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3345535" y="3084840"/>
            <a:ext cx="5333831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en-US" i="1"/>
              <a:t>Austin ISD Department of Communications and Community Engagement</a:t>
            </a:r>
            <a:endParaRPr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739100" y="172625"/>
            <a:ext cx="46992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40"/>
              <a:buFont typeface="Open Sans"/>
              <a:buNone/>
            </a:pPr>
            <a:r>
              <a:rPr lang="en-US" sz="1850"/>
              <a:t>Smart Brevity Fundamentals</a:t>
            </a:r>
            <a:endParaRPr sz="1850"/>
          </a:p>
        </p:txBody>
      </p:sp>
      <p:sp>
        <p:nvSpPr>
          <p:cNvPr id="114" name="Google Shape;114;p16"/>
          <p:cNvSpPr txBox="1">
            <a:spLocks noGrp="1"/>
          </p:cNvSpPr>
          <p:nvPr>
            <p:ph type="sldNum" idx="12"/>
          </p:nvPr>
        </p:nvSpPr>
        <p:spPr>
          <a:xfrm>
            <a:off x="3462555" y="4736625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15" name="Google Shape;11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9150" y="630700"/>
            <a:ext cx="4849479" cy="427985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/>
          <p:nvPr/>
        </p:nvSpPr>
        <p:spPr>
          <a:xfrm rot="260170">
            <a:off x="1202272" y="2649387"/>
            <a:ext cx="1011796" cy="3980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6"/>
          <p:cNvSpPr txBox="1"/>
          <p:nvPr/>
        </p:nvSpPr>
        <p:spPr>
          <a:xfrm>
            <a:off x="1266525" y="2288950"/>
            <a:ext cx="71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Lead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sldNum" idx="12"/>
          </p:nvPr>
        </p:nvSpPr>
        <p:spPr>
          <a:xfrm>
            <a:off x="3462555" y="4736625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9150" y="630700"/>
            <a:ext cx="4849479" cy="427985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/>
          <p:nvPr/>
        </p:nvSpPr>
        <p:spPr>
          <a:xfrm rot="260170">
            <a:off x="1202297" y="2793812"/>
            <a:ext cx="1011796" cy="3980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7"/>
          <p:cNvSpPr txBox="1"/>
          <p:nvPr/>
        </p:nvSpPr>
        <p:spPr>
          <a:xfrm>
            <a:off x="1033250" y="2263950"/>
            <a:ext cx="95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Bolding/Axioms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739100" y="172625"/>
            <a:ext cx="46992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40"/>
              <a:buFont typeface="Open Sans"/>
              <a:buNone/>
            </a:pPr>
            <a:r>
              <a:rPr lang="en-US" sz="1850"/>
              <a:t>Smart Brevity Fundamentals</a:t>
            </a:r>
            <a:endParaRPr sz="185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739100" y="172625"/>
            <a:ext cx="29778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40"/>
              <a:buFont typeface="Open Sans"/>
              <a:buNone/>
            </a:pPr>
            <a:r>
              <a:rPr lang="en-US" sz="1480"/>
              <a:t>Smart Brevity Fundamentals</a:t>
            </a:r>
            <a:endParaRPr sz="1480"/>
          </a:p>
        </p:txBody>
      </p:sp>
      <p:sp>
        <p:nvSpPr>
          <p:cNvPr id="132" name="Google Shape;132;p18"/>
          <p:cNvSpPr txBox="1">
            <a:spLocks noGrp="1"/>
          </p:cNvSpPr>
          <p:nvPr>
            <p:ph type="sldNum" idx="12"/>
          </p:nvPr>
        </p:nvSpPr>
        <p:spPr>
          <a:xfrm>
            <a:off x="3462555" y="4736625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133" name="Google Shape;13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9150" y="630700"/>
            <a:ext cx="4849479" cy="427985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/>
          <p:nvPr/>
        </p:nvSpPr>
        <p:spPr>
          <a:xfrm rot="260170">
            <a:off x="1324522" y="3327062"/>
            <a:ext cx="1011796" cy="3980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8"/>
          <p:cNvSpPr txBox="1"/>
          <p:nvPr/>
        </p:nvSpPr>
        <p:spPr>
          <a:xfrm>
            <a:off x="1155475" y="2966625"/>
            <a:ext cx="95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Bullets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sldNum" idx="12"/>
          </p:nvPr>
        </p:nvSpPr>
        <p:spPr>
          <a:xfrm>
            <a:off x="3462555" y="4736625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141" name="Google Shape;14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9150" y="630700"/>
            <a:ext cx="4849479" cy="427985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/>
          <p:nvPr/>
        </p:nvSpPr>
        <p:spPr>
          <a:xfrm rot="260170">
            <a:off x="1301872" y="4300912"/>
            <a:ext cx="1011796" cy="3980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9"/>
          <p:cNvSpPr txBox="1"/>
          <p:nvPr/>
        </p:nvSpPr>
        <p:spPr>
          <a:xfrm>
            <a:off x="1144150" y="3839000"/>
            <a:ext cx="95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Go Deeper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739100" y="172625"/>
            <a:ext cx="46992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40"/>
              <a:buFont typeface="Open Sans"/>
              <a:buNone/>
            </a:pPr>
            <a:r>
              <a:rPr lang="en-US" sz="1850"/>
              <a:t>Smart Brevity Fundamentals</a:t>
            </a:r>
            <a:endParaRPr sz="185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766140" y="-205071"/>
            <a:ext cx="7909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Open Sans"/>
              <a:buNone/>
            </a:pPr>
            <a:r>
              <a:rPr lang="en-US" sz="1850"/>
              <a:t>Lessons learned</a:t>
            </a:r>
            <a:endParaRPr sz="1850"/>
          </a:p>
        </p:txBody>
      </p:sp>
      <p:sp>
        <p:nvSpPr>
          <p:cNvPr id="150" name="Google Shape;150;p20"/>
          <p:cNvSpPr txBox="1">
            <a:spLocks noGrp="1"/>
          </p:cNvSpPr>
          <p:nvPr>
            <p:ph type="sldNum" idx="12"/>
          </p:nvPr>
        </p:nvSpPr>
        <p:spPr>
          <a:xfrm>
            <a:off x="3462555" y="4736625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151" name="Google Shape;15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3200" y="1007826"/>
            <a:ext cx="3437423" cy="375269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2" name="Google Shape;15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9325" y="983929"/>
            <a:ext cx="3157756" cy="3752696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title"/>
          </p:nvPr>
        </p:nvSpPr>
        <p:spPr>
          <a:xfrm>
            <a:off x="777250" y="205976"/>
            <a:ext cx="79095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94594"/>
              <a:buFont typeface="Open Sans"/>
              <a:buNone/>
            </a:pPr>
            <a:r>
              <a:rPr lang="en-US" sz="1850"/>
              <a:t>More success</a:t>
            </a:r>
            <a:endParaRPr sz="1850"/>
          </a:p>
        </p:txBody>
      </p:sp>
      <p:sp>
        <p:nvSpPr>
          <p:cNvPr id="158" name="Google Shape;158;p21"/>
          <p:cNvSpPr txBox="1">
            <a:spLocks noGrp="1"/>
          </p:cNvSpPr>
          <p:nvPr>
            <p:ph type="sldNum" idx="12"/>
          </p:nvPr>
        </p:nvSpPr>
        <p:spPr>
          <a:xfrm>
            <a:off x="3462555" y="4736625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159" name="Google Shape;15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8575" y="616793"/>
            <a:ext cx="7985426" cy="2676032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0" name="Google Shape;16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700" y="2705852"/>
            <a:ext cx="6267650" cy="18048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1" name="Google Shape;161;p21"/>
          <p:cNvSpPr/>
          <p:nvPr/>
        </p:nvSpPr>
        <p:spPr>
          <a:xfrm>
            <a:off x="1370950" y="1076775"/>
            <a:ext cx="5483400" cy="453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1"/>
          <p:cNvSpPr/>
          <p:nvPr/>
        </p:nvSpPr>
        <p:spPr>
          <a:xfrm>
            <a:off x="837825" y="3292825"/>
            <a:ext cx="5483400" cy="453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Google Shape;16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4150" y="2060600"/>
            <a:ext cx="3683417" cy="2676026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>
            <a:spLocks noGrp="1"/>
          </p:cNvSpPr>
          <p:nvPr>
            <p:ph type="title"/>
          </p:nvPr>
        </p:nvSpPr>
        <p:spPr>
          <a:xfrm>
            <a:off x="777240" y="205979"/>
            <a:ext cx="7909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Open Sans"/>
              <a:buNone/>
            </a:pPr>
            <a:r>
              <a:rPr lang="en-US"/>
              <a:t>Questions</a:t>
            </a:r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sldNum" idx="12"/>
          </p:nvPr>
        </p:nvSpPr>
        <p:spPr>
          <a:xfrm>
            <a:off x="3462555" y="4736625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170" name="Google Shape;17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6150" y="1159754"/>
            <a:ext cx="3368446" cy="3368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777240" y="205979"/>
            <a:ext cx="7909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Open Sans"/>
              <a:buNone/>
            </a:pPr>
            <a:r>
              <a:rPr lang="en-US"/>
              <a:t>The Before Times</a:t>
            </a:r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3462555" y="4736625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56" name="Google Shape;5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7830" y="1063379"/>
            <a:ext cx="3243041" cy="3617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765915" y="47379"/>
            <a:ext cx="7909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Open Sans"/>
              <a:buNone/>
            </a:pPr>
            <a:r>
              <a:rPr lang="en-US" sz="1850"/>
              <a:t>The Before Times</a:t>
            </a:r>
            <a:endParaRPr sz="1850"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3462555" y="4736625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63" name="Google Shape;6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800" y="813100"/>
            <a:ext cx="7202874" cy="396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800" y="813100"/>
            <a:ext cx="7202874" cy="396317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3462555" y="4736625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70" name="Google Shape;70;p10"/>
          <p:cNvSpPr/>
          <p:nvPr/>
        </p:nvSpPr>
        <p:spPr>
          <a:xfrm rot="-8471192">
            <a:off x="4197372" y="3885888"/>
            <a:ext cx="838562" cy="89234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0"/>
          <p:cNvSpPr txBox="1"/>
          <p:nvPr/>
        </p:nvSpPr>
        <p:spPr>
          <a:xfrm>
            <a:off x="4866938" y="4007325"/>
            <a:ext cx="1412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The point</a:t>
            </a:r>
            <a:endParaRPr sz="1700"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765915" y="47379"/>
            <a:ext cx="7909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Open Sans"/>
              <a:buNone/>
            </a:pPr>
            <a:r>
              <a:rPr lang="en-US" sz="1850"/>
              <a:t>The Before Times</a:t>
            </a:r>
            <a:endParaRPr sz="18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777240" y="205979"/>
            <a:ext cx="7909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Open Sans"/>
              <a:buNone/>
            </a:pPr>
            <a:r>
              <a:rPr lang="en-US"/>
              <a:t>What is a newsroom model?</a:t>
            </a:r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3462555" y="4736625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79" name="Google Shape;7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9275" y="976975"/>
            <a:ext cx="4785454" cy="3189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777240" y="205979"/>
            <a:ext cx="7909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Open Sans"/>
              <a:buNone/>
            </a:pPr>
            <a:r>
              <a:rPr lang="en-US"/>
              <a:t>Early successes</a:t>
            </a:r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3462555" y="4736625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86" name="Google Shape;8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50" y="1063375"/>
            <a:ext cx="4426874" cy="346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8394" y="1421392"/>
            <a:ext cx="4744856" cy="254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777240" y="205979"/>
            <a:ext cx="7909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Open Sans"/>
              <a:buNone/>
            </a:pPr>
            <a:r>
              <a:rPr lang="en-US"/>
              <a:t>Upping Our Game</a:t>
            </a:r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3462555" y="4736625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94" name="Google Shape;9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9225" y="2117726"/>
            <a:ext cx="6325549" cy="103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777240" y="205979"/>
            <a:ext cx="7909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Open Sans"/>
              <a:buNone/>
            </a:pPr>
            <a:r>
              <a:rPr lang="en-US"/>
              <a:t>Upping Our Game</a:t>
            </a:r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3462555" y="4736625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01" name="Google Shape;10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9624" y="1063375"/>
            <a:ext cx="4244751" cy="357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39100" y="172625"/>
            <a:ext cx="47556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40"/>
              <a:buFont typeface="Open Sans"/>
              <a:buNone/>
            </a:pPr>
            <a:r>
              <a:rPr lang="en-US" sz="1879"/>
              <a:t>Smart Brevity Fundamentals</a:t>
            </a:r>
            <a:endParaRPr sz="1879"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3462555" y="4736625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08" name="Google Shape;10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9150" y="630700"/>
            <a:ext cx="4849479" cy="427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Microsoft Office PowerPoint</Application>
  <PresentationFormat>On-screen Show (16:9)</PresentationFormat>
  <Paragraphs>107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Open Sans</vt:lpstr>
      <vt:lpstr>Office Theme</vt:lpstr>
      <vt:lpstr>Transitioning to a Newsroom Model </vt:lpstr>
      <vt:lpstr>The Before Times</vt:lpstr>
      <vt:lpstr>The Before Times</vt:lpstr>
      <vt:lpstr>The Before Times</vt:lpstr>
      <vt:lpstr>What is a newsroom model?</vt:lpstr>
      <vt:lpstr>Early successes</vt:lpstr>
      <vt:lpstr>Upping Our Game</vt:lpstr>
      <vt:lpstr>Upping Our Game</vt:lpstr>
      <vt:lpstr>Smart Brevity Fundamentals</vt:lpstr>
      <vt:lpstr>Smart Brevity Fundamentals</vt:lpstr>
      <vt:lpstr>Smart Brevity Fundamentals</vt:lpstr>
      <vt:lpstr>Smart Brevity Fundamentals</vt:lpstr>
      <vt:lpstr>Smart Brevity Fundamentals</vt:lpstr>
      <vt:lpstr>Lessons learned</vt:lpstr>
      <vt:lpstr>More success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Transitioning to a Newsroom Model</dc:title>
  <dc:creator>Tonya Harris</dc:creator>
  <cp:lastModifiedBy>Tonya Harris</cp:lastModifiedBy>
  <cp:revision>1</cp:revision>
  <dcterms:modified xsi:type="dcterms:W3CDTF">2022-07-18T20:21:30Z</dcterms:modified>
</cp:coreProperties>
</file>